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78" y="-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4508" y="262127"/>
            <a:ext cx="11683365" cy="6334125"/>
          </a:xfrm>
          <a:custGeom>
            <a:avLst/>
            <a:gdLst/>
            <a:ahLst/>
            <a:cxnLst/>
            <a:rect l="l" t="t" r="r" b="b"/>
            <a:pathLst>
              <a:path w="11683365" h="6334125">
                <a:moveTo>
                  <a:pt x="11682984" y="0"/>
                </a:moveTo>
                <a:lnTo>
                  <a:pt x="0" y="0"/>
                </a:lnTo>
                <a:lnTo>
                  <a:pt x="0" y="6333744"/>
                </a:lnTo>
                <a:lnTo>
                  <a:pt x="11682984" y="6333744"/>
                </a:lnTo>
                <a:lnTo>
                  <a:pt x="11682984" y="0"/>
                </a:lnTo>
                <a:close/>
              </a:path>
            </a:pathLst>
          </a:custGeom>
          <a:solidFill>
            <a:srgbClr val="D24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1963673"/>
            <a:ext cx="1035812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6032" y="265175"/>
            <a:ext cx="11683365" cy="6332220"/>
          </a:xfrm>
          <a:custGeom>
            <a:avLst/>
            <a:gdLst/>
            <a:ahLst/>
            <a:cxnLst/>
            <a:rect l="l" t="t" r="r" b="b"/>
            <a:pathLst>
              <a:path w="11683365" h="6332220">
                <a:moveTo>
                  <a:pt x="11682984" y="0"/>
                </a:moveTo>
                <a:lnTo>
                  <a:pt x="0" y="0"/>
                </a:lnTo>
                <a:lnTo>
                  <a:pt x="0" y="6332220"/>
                </a:lnTo>
                <a:lnTo>
                  <a:pt x="11682984" y="6332220"/>
                </a:lnTo>
                <a:lnTo>
                  <a:pt x="1168298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5790" y="1197102"/>
            <a:ext cx="10983595" cy="0"/>
          </a:xfrm>
          <a:custGeom>
            <a:avLst/>
            <a:gdLst/>
            <a:ahLst/>
            <a:cxnLst/>
            <a:rect l="l" t="t" r="r" b="b"/>
            <a:pathLst>
              <a:path w="10983595">
                <a:moveTo>
                  <a:pt x="0" y="0"/>
                </a:moveTo>
                <a:lnTo>
                  <a:pt x="10983087" y="0"/>
                </a:lnTo>
              </a:path>
            </a:pathLst>
          </a:custGeom>
          <a:ln w="25400">
            <a:solidFill>
              <a:srgbClr val="D246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948" y="1620138"/>
            <a:ext cx="10992103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hyperlink" Target="mailto:virtualfairs@chamber.m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hyperlink" Target="http://www.virtual-fairs.m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963673"/>
            <a:ext cx="107416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Ласкаво</a:t>
            </a:r>
            <a:r>
              <a:rPr lang="ru-RU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просимо на </a:t>
            </a:r>
            <a:r>
              <a:rPr lang="ru-RU" sz="3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Віртуальні</a:t>
            </a:r>
            <a:r>
              <a:rPr lang="ru-RU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виставки </a:t>
            </a:r>
            <a:r>
              <a:rPr lang="ru-RU" sz="3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Молдови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4617" y="3073653"/>
            <a:ext cx="49327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Керівництво для реєстрації покупця</a:t>
            </a:r>
            <a:endParaRPr sz="24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311" y="5428488"/>
            <a:ext cx="1854708" cy="530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40" y="0"/>
            <a:ext cx="11695430" cy="6597650"/>
            <a:chOff x="243840" y="0"/>
            <a:chExt cx="11695430" cy="6597650"/>
          </a:xfrm>
        </p:grpSpPr>
        <p:sp>
          <p:nvSpPr>
            <p:cNvPr id="3" name="object 3"/>
            <p:cNvSpPr/>
            <p:nvPr/>
          </p:nvSpPr>
          <p:spPr>
            <a:xfrm>
              <a:off x="243840" y="0"/>
              <a:ext cx="2467356" cy="1775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85887" y="80772"/>
              <a:ext cx="4123944" cy="1181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8878" y="1565859"/>
            <a:ext cx="353832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ПРОГРАМА ВАШИХ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B2B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ЗУСТРІЧЕЙ 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50748" y="2220467"/>
            <a:ext cx="408940" cy="410209"/>
            <a:chOff x="650748" y="2220467"/>
            <a:chExt cx="408940" cy="410209"/>
          </a:xfrm>
        </p:grpSpPr>
        <p:sp>
          <p:nvSpPr>
            <p:cNvPr id="6" name="object 6"/>
            <p:cNvSpPr/>
            <p:nvPr/>
          </p:nvSpPr>
          <p:spPr>
            <a:xfrm>
              <a:off x="650748" y="2220467"/>
              <a:ext cx="408940" cy="410209"/>
            </a:xfrm>
            <a:custGeom>
              <a:avLst/>
              <a:gdLst/>
              <a:ahLst/>
              <a:cxnLst/>
              <a:rect l="l" t="t" r="r" b="b"/>
              <a:pathLst>
                <a:path w="408940" h="410210">
                  <a:moveTo>
                    <a:pt x="204215" y="0"/>
                  </a:moveTo>
                  <a:lnTo>
                    <a:pt x="157390" y="5416"/>
                  </a:lnTo>
                  <a:lnTo>
                    <a:pt x="114405" y="20842"/>
                  </a:lnTo>
                  <a:lnTo>
                    <a:pt x="76487" y="45046"/>
                  </a:lnTo>
                  <a:lnTo>
                    <a:pt x="44862" y="76795"/>
                  </a:lnTo>
                  <a:lnTo>
                    <a:pt x="20756" y="114855"/>
                  </a:lnTo>
                  <a:lnTo>
                    <a:pt x="5393" y="157993"/>
                  </a:lnTo>
                  <a:lnTo>
                    <a:pt x="0" y="204978"/>
                  </a:lnTo>
                  <a:lnTo>
                    <a:pt x="5393" y="251962"/>
                  </a:lnTo>
                  <a:lnTo>
                    <a:pt x="20756" y="295100"/>
                  </a:lnTo>
                  <a:lnTo>
                    <a:pt x="44862" y="333160"/>
                  </a:lnTo>
                  <a:lnTo>
                    <a:pt x="76487" y="364909"/>
                  </a:lnTo>
                  <a:lnTo>
                    <a:pt x="114405" y="389113"/>
                  </a:lnTo>
                  <a:lnTo>
                    <a:pt x="157390" y="404539"/>
                  </a:lnTo>
                  <a:lnTo>
                    <a:pt x="204215" y="409956"/>
                  </a:lnTo>
                  <a:lnTo>
                    <a:pt x="251041" y="404539"/>
                  </a:lnTo>
                  <a:lnTo>
                    <a:pt x="294026" y="389113"/>
                  </a:lnTo>
                  <a:lnTo>
                    <a:pt x="331944" y="364909"/>
                  </a:lnTo>
                  <a:lnTo>
                    <a:pt x="363569" y="333160"/>
                  </a:lnTo>
                  <a:lnTo>
                    <a:pt x="387675" y="295100"/>
                  </a:lnTo>
                  <a:lnTo>
                    <a:pt x="403038" y="251962"/>
                  </a:lnTo>
                  <a:lnTo>
                    <a:pt x="408432" y="204978"/>
                  </a:lnTo>
                  <a:lnTo>
                    <a:pt x="403038" y="157993"/>
                  </a:lnTo>
                  <a:lnTo>
                    <a:pt x="387675" y="114855"/>
                  </a:lnTo>
                  <a:lnTo>
                    <a:pt x="363569" y="76795"/>
                  </a:lnTo>
                  <a:lnTo>
                    <a:pt x="331944" y="45046"/>
                  </a:lnTo>
                  <a:lnTo>
                    <a:pt x="294026" y="20842"/>
                  </a:lnTo>
                  <a:lnTo>
                    <a:pt x="251041" y="5416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779475" y="2263902"/>
              <a:ext cx="15748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35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96000" y="4267200"/>
            <a:ext cx="298889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ru-RU" sz="1400" b="1" spc="-20" dirty="0" err="1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20" dirty="0" err="1">
                <a:latin typeface="Times New Roman" pitchFamily="18" charset="0"/>
                <a:cs typeface="Times New Roman" pitchFamily="18" charset="0"/>
              </a:rPr>
              <a:t>компанію</a:t>
            </a:r>
            <a:r>
              <a:rPr lang="ru-RU" sz="1400" spc="-2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1400" spc="-2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1400" spc="-20" dirty="0">
                <a:latin typeface="Times New Roman" pitchFamily="18" charset="0"/>
                <a:cs typeface="Times New Roman" pitchFamily="18" charset="0"/>
              </a:rPr>
              <a:t> ви </a:t>
            </a:r>
            <a:r>
              <a:rPr lang="ru-RU" sz="1400" spc="-20" dirty="0" err="1">
                <a:latin typeface="Times New Roman" pitchFamily="18" charset="0"/>
                <a:cs typeface="Times New Roman" pitchFamily="18" charset="0"/>
              </a:rPr>
              <a:t>бажаєте</a:t>
            </a:r>
            <a:r>
              <a:rPr lang="ru-RU" sz="1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20" dirty="0" err="1">
                <a:latin typeface="Times New Roman" pitchFamily="18" charset="0"/>
                <a:cs typeface="Times New Roman" pitchFamily="18" charset="0"/>
              </a:rPr>
              <a:t>записатися</a:t>
            </a:r>
            <a:r>
              <a:rPr lang="ru-RU" sz="1400" spc="-2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spc="-20" dirty="0" err="1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1400" spc="-20" dirty="0">
                <a:latin typeface="Times New Roman" pitchFamily="18" charset="0"/>
                <a:cs typeface="Times New Roman" pitchFamily="18" charset="0"/>
              </a:rPr>
              <a:t>,&gt; </a:t>
            </a:r>
            <a:endParaRPr lang="ru-RU" sz="1400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lang="ru-RU" sz="1400" b="1" spc="-20" dirty="0" err="1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20" dirty="0">
                <a:latin typeface="Times New Roman" pitchFamily="18" charset="0"/>
                <a:cs typeface="Times New Roman" pitchFamily="18" charset="0"/>
              </a:rPr>
              <a:t>кнопку </a:t>
            </a:r>
            <a:r>
              <a:rPr lang="ru-RU" sz="1400" spc="-20" dirty="0" err="1">
                <a:latin typeface="Times New Roman" pitchFamily="18" charset="0"/>
                <a:cs typeface="Times New Roman" pitchFamily="18" charset="0"/>
              </a:rPr>
              <a:t>праворуч</a:t>
            </a:r>
            <a:r>
              <a:rPr lang="ru-RU" sz="1400" spc="-20" dirty="0">
                <a:latin typeface="Times New Roman" pitchFamily="18" charset="0"/>
                <a:cs typeface="Times New Roman" pitchFamily="18" charset="0"/>
              </a:rPr>
              <a:t> у списку, </a:t>
            </a:r>
            <a:r>
              <a:rPr lang="ru-RU" sz="1400" spc="-2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spc="-20" dirty="0">
                <a:latin typeface="Times New Roman" pitchFamily="18" charset="0"/>
                <a:cs typeface="Times New Roman" pitchFamily="18" charset="0"/>
              </a:rPr>
              <a:t> подати запит на </a:t>
            </a:r>
            <a:r>
              <a:rPr lang="ru-RU" sz="1400" spc="-20" dirty="0" err="1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1400" spc="-20" dirty="0">
                <a:latin typeface="Times New Roman" pitchFamily="18" charset="0"/>
                <a:cs typeface="Times New Roman" pitchFamily="18" charset="0"/>
              </a:rPr>
              <a:t>. </a:t>
            </a:r>
            <a:endParaRPr sz="1400" spc="-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0462" y="2163967"/>
            <a:ext cx="389493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200" b="1" spc="-60" dirty="0">
                <a:solidFill>
                  <a:srgbClr val="DD462E"/>
                </a:solidFill>
                <a:latin typeface="Arial"/>
                <a:cs typeface="Arial"/>
              </a:rPr>
              <a:t>B2B </a:t>
            </a:r>
            <a:r>
              <a:rPr sz="1200" b="1" spc="-15" dirty="0">
                <a:solidFill>
                  <a:srgbClr val="DD462E"/>
                </a:solidFill>
                <a:latin typeface="Arial"/>
                <a:cs typeface="Arial"/>
              </a:rPr>
              <a:t>Zone </a:t>
            </a:r>
            <a:r>
              <a:rPr lang="ru-RU" sz="1200" dirty="0" smtClean="0"/>
              <a:t>&gt;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вам список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експонентів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виставки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список буде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оновлюватися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9619" y="1447800"/>
            <a:ext cx="8414004" cy="4076700"/>
            <a:chOff x="769619" y="1746504"/>
            <a:chExt cx="8414004" cy="4076700"/>
          </a:xfrm>
        </p:grpSpPr>
        <p:sp>
          <p:nvSpPr>
            <p:cNvPr id="11" name="object 11"/>
            <p:cNvSpPr/>
            <p:nvPr/>
          </p:nvSpPr>
          <p:spPr>
            <a:xfrm>
              <a:off x="769619" y="3255264"/>
              <a:ext cx="4151376" cy="2567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9454" y="4636363"/>
              <a:ext cx="759993" cy="7599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05425" y="5258689"/>
              <a:ext cx="1089025" cy="164465"/>
            </a:xfrm>
            <a:custGeom>
              <a:avLst/>
              <a:gdLst/>
              <a:ahLst/>
              <a:cxnLst/>
              <a:rect l="l" t="t" r="r" b="b"/>
              <a:pathLst>
                <a:path w="1089025" h="164464">
                  <a:moveTo>
                    <a:pt x="85725" y="78485"/>
                  </a:moveTo>
                  <a:lnTo>
                    <a:pt x="0" y="121411"/>
                  </a:lnTo>
                  <a:lnTo>
                    <a:pt x="85725" y="164210"/>
                  </a:lnTo>
                  <a:lnTo>
                    <a:pt x="85725" y="135635"/>
                  </a:lnTo>
                  <a:lnTo>
                    <a:pt x="71374" y="135635"/>
                  </a:lnTo>
                  <a:lnTo>
                    <a:pt x="71374" y="107060"/>
                  </a:lnTo>
                  <a:lnTo>
                    <a:pt x="85725" y="107060"/>
                  </a:lnTo>
                  <a:lnTo>
                    <a:pt x="85725" y="78485"/>
                  </a:lnTo>
                  <a:close/>
                </a:path>
                <a:path w="1089025" h="164464">
                  <a:moveTo>
                    <a:pt x="85725" y="107060"/>
                  </a:moveTo>
                  <a:lnTo>
                    <a:pt x="71374" y="107060"/>
                  </a:lnTo>
                  <a:lnTo>
                    <a:pt x="71374" y="135635"/>
                  </a:lnTo>
                  <a:lnTo>
                    <a:pt x="85725" y="135635"/>
                  </a:lnTo>
                  <a:lnTo>
                    <a:pt x="85725" y="107060"/>
                  </a:lnTo>
                  <a:close/>
                </a:path>
                <a:path w="1089025" h="164464">
                  <a:moveTo>
                    <a:pt x="521715" y="107060"/>
                  </a:moveTo>
                  <a:lnTo>
                    <a:pt x="85725" y="107060"/>
                  </a:lnTo>
                  <a:lnTo>
                    <a:pt x="85725" y="135635"/>
                  </a:lnTo>
                  <a:lnTo>
                    <a:pt x="550290" y="135635"/>
                  </a:lnTo>
                  <a:lnTo>
                    <a:pt x="550290" y="121411"/>
                  </a:lnTo>
                  <a:lnTo>
                    <a:pt x="521715" y="121411"/>
                  </a:lnTo>
                  <a:lnTo>
                    <a:pt x="521715" y="107060"/>
                  </a:lnTo>
                  <a:close/>
                </a:path>
                <a:path w="1089025" h="164464">
                  <a:moveTo>
                    <a:pt x="1088644" y="0"/>
                  </a:moveTo>
                  <a:lnTo>
                    <a:pt x="521715" y="0"/>
                  </a:lnTo>
                  <a:lnTo>
                    <a:pt x="521715" y="121411"/>
                  </a:lnTo>
                  <a:lnTo>
                    <a:pt x="535939" y="107060"/>
                  </a:lnTo>
                  <a:lnTo>
                    <a:pt x="550290" y="107060"/>
                  </a:lnTo>
                  <a:lnTo>
                    <a:pt x="550290" y="28574"/>
                  </a:lnTo>
                  <a:lnTo>
                    <a:pt x="535939" y="28574"/>
                  </a:lnTo>
                  <a:lnTo>
                    <a:pt x="550290" y="14350"/>
                  </a:lnTo>
                  <a:lnTo>
                    <a:pt x="1088644" y="14350"/>
                  </a:lnTo>
                  <a:lnTo>
                    <a:pt x="1088644" y="0"/>
                  </a:lnTo>
                  <a:close/>
                </a:path>
                <a:path w="1089025" h="164464">
                  <a:moveTo>
                    <a:pt x="550290" y="107060"/>
                  </a:moveTo>
                  <a:lnTo>
                    <a:pt x="535939" y="107060"/>
                  </a:lnTo>
                  <a:lnTo>
                    <a:pt x="521715" y="121411"/>
                  </a:lnTo>
                  <a:lnTo>
                    <a:pt x="550290" y="121411"/>
                  </a:lnTo>
                  <a:lnTo>
                    <a:pt x="550290" y="107060"/>
                  </a:lnTo>
                  <a:close/>
                </a:path>
                <a:path w="1089025" h="164464">
                  <a:moveTo>
                    <a:pt x="550290" y="14350"/>
                  </a:moveTo>
                  <a:lnTo>
                    <a:pt x="535939" y="28574"/>
                  </a:lnTo>
                  <a:lnTo>
                    <a:pt x="550290" y="28574"/>
                  </a:lnTo>
                  <a:lnTo>
                    <a:pt x="550290" y="14350"/>
                  </a:lnTo>
                  <a:close/>
                </a:path>
                <a:path w="1089025" h="164464">
                  <a:moveTo>
                    <a:pt x="1088644" y="14350"/>
                  </a:moveTo>
                  <a:lnTo>
                    <a:pt x="550290" y="14350"/>
                  </a:lnTo>
                  <a:lnTo>
                    <a:pt x="550290" y="28574"/>
                  </a:lnTo>
                  <a:lnTo>
                    <a:pt x="1088644" y="28574"/>
                  </a:lnTo>
                  <a:lnTo>
                    <a:pt x="1088644" y="14350"/>
                  </a:lnTo>
                  <a:close/>
                </a:path>
              </a:pathLst>
            </a:custGeom>
            <a:solidFill>
              <a:srgbClr val="DD4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48299" y="1746504"/>
              <a:ext cx="3735324" cy="27111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353551" y="1407667"/>
            <a:ext cx="2457450" cy="3257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400" b="1" spc="-3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Buyer</a:t>
            </a:r>
            <a:r>
              <a:rPr lang="uk-UA" sz="1400" b="1" spc="-3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 (Покупець)</a:t>
            </a:r>
            <a:r>
              <a:rPr sz="1400" b="1" spc="-3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sz="1400" spc="-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spc="-30" dirty="0" smtClean="0">
                <a:latin typeface="Times New Roman" pitchFamily="18" charset="0"/>
                <a:cs typeface="Times New Roman" pitchFamily="18" charset="0"/>
              </a:rPr>
              <a:t>може запитувати, але також </a:t>
            </a:r>
            <a:r>
              <a:rPr lang="uk-UA" sz="1400" spc="-30" dirty="0" err="1" smtClean="0">
                <a:latin typeface="Times New Roman" pitchFamily="18" charset="0"/>
                <a:cs typeface="Times New Roman" pitchFamily="18" charset="0"/>
              </a:rPr>
              <a:t>отриму-вати</a:t>
            </a:r>
            <a:r>
              <a:rPr lang="uk-UA" sz="1400" spc="-30" dirty="0" smtClean="0">
                <a:latin typeface="Times New Roman" pitchFamily="18" charset="0"/>
                <a:cs typeface="Times New Roman" pitchFamily="18" charset="0"/>
              </a:rPr>
              <a:t> запити на зустрічі B2B. Запити будуть видимими у календарі </a:t>
            </a:r>
            <a:r>
              <a:rPr lang="uk-UA" sz="1400" spc="-30" dirty="0" smtClean="0">
                <a:solidFill>
                  <a:srgbClr val="2D75B6"/>
                </a:solidFill>
                <a:latin typeface="Times New Roman" pitchFamily="18" charset="0"/>
                <a:cs typeface="Times New Roman" pitchFamily="18" charset="0"/>
              </a:rPr>
              <a:t>B2B</a:t>
            </a:r>
            <a:r>
              <a:rPr lang="uk-UA" sz="1400" spc="-30" dirty="0" smtClean="0">
                <a:latin typeface="Times New Roman" pitchFamily="18" charset="0"/>
                <a:cs typeface="Times New Roman" pitchFamily="18" charset="0"/>
              </a:rPr>
              <a:t> у вашому бек-офісі. Лише з календаря ви можете прийняти або відхилити зустріч. </a:t>
            </a:r>
          </a:p>
          <a:p>
            <a:pPr marL="12700" marR="5080" algn="just">
              <a:spcBef>
                <a:spcPts val="100"/>
              </a:spcBef>
            </a:pPr>
            <a:r>
              <a:rPr sz="1400" b="1" spc="-15" dirty="0" smtClean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uk-UA" sz="1400" spc="-30" dirty="0" smtClean="0">
                <a:latin typeface="Times New Roman" pitchFamily="18" charset="0"/>
                <a:cs typeface="Times New Roman" pitchFamily="18" charset="0"/>
              </a:rPr>
              <a:t>У вашому календарі </a:t>
            </a:r>
            <a:r>
              <a:rPr lang="uk-UA" sz="1400" spc="-30" dirty="0" smtClean="0">
                <a:solidFill>
                  <a:srgbClr val="2D75B6"/>
                </a:solidFill>
                <a:latin typeface="Times New Roman" pitchFamily="18" charset="0"/>
                <a:cs typeface="Times New Roman" pitchFamily="18" charset="0"/>
              </a:rPr>
              <a:t>B2B</a:t>
            </a:r>
            <a:r>
              <a:rPr lang="uk-UA" sz="1400" spc="-30" dirty="0" smtClean="0">
                <a:latin typeface="Times New Roman" pitchFamily="18" charset="0"/>
                <a:cs typeface="Times New Roman" pitchFamily="18" charset="0"/>
              </a:rPr>
              <a:t> у вас не буде запитаних зустрічей, навіть якщо вони були прийняті. Тому ми рекомендуємо вам скласти індивідуальний календар, щоб не перекривати деякі зустрічі. </a:t>
            </a:r>
            <a:endParaRPr lang="uk-UA" sz="1400" spc="-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5401" y="5410200"/>
            <a:ext cx="678180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Відповідь на запити, включаючи посилання для входу на кожну зустріч,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отримаєте у скриньці електронної пошти, вказаній при реєстрації. 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, заплановані на інші дні, крім тих, в які відбувається виставка, будуть недійсними. 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508" y="262127"/>
            <a:ext cx="11683365" cy="6334125"/>
            <a:chOff x="254508" y="262127"/>
            <a:chExt cx="11683365" cy="6334125"/>
          </a:xfrm>
        </p:grpSpPr>
        <p:sp>
          <p:nvSpPr>
            <p:cNvPr id="3" name="object 3"/>
            <p:cNvSpPr/>
            <p:nvPr/>
          </p:nvSpPr>
          <p:spPr>
            <a:xfrm>
              <a:off x="254508" y="2334767"/>
              <a:ext cx="11683365" cy="4261485"/>
            </a:xfrm>
            <a:custGeom>
              <a:avLst/>
              <a:gdLst/>
              <a:ahLst/>
              <a:cxnLst/>
              <a:rect l="l" t="t" r="r" b="b"/>
              <a:pathLst>
                <a:path w="11683365" h="4261484">
                  <a:moveTo>
                    <a:pt x="0" y="4261104"/>
                  </a:moveTo>
                  <a:lnTo>
                    <a:pt x="11682984" y="4261104"/>
                  </a:lnTo>
                  <a:lnTo>
                    <a:pt x="11682984" y="0"/>
                  </a:lnTo>
                  <a:lnTo>
                    <a:pt x="0" y="0"/>
                  </a:lnTo>
                  <a:lnTo>
                    <a:pt x="0" y="426110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4508" y="262127"/>
              <a:ext cx="11683365" cy="2072639"/>
            </a:xfrm>
            <a:custGeom>
              <a:avLst/>
              <a:gdLst/>
              <a:ahLst/>
              <a:cxnLst/>
              <a:rect l="l" t="t" r="r" b="b"/>
              <a:pathLst>
                <a:path w="11683365" h="2072639">
                  <a:moveTo>
                    <a:pt x="11682984" y="0"/>
                  </a:moveTo>
                  <a:lnTo>
                    <a:pt x="0" y="0"/>
                  </a:lnTo>
                  <a:lnTo>
                    <a:pt x="0" y="2072639"/>
                  </a:lnTo>
                  <a:lnTo>
                    <a:pt x="11682984" y="2072639"/>
                  </a:lnTo>
                  <a:lnTo>
                    <a:pt x="11682984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9948" y="1620138"/>
            <a:ext cx="831545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Більше питань про віртуальні ярмарки Молдови? </a:t>
            </a:r>
            <a:endParaRPr lang="uk-UA" sz="2800" b="1" spc="-4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2584805"/>
            <a:ext cx="3867911" cy="199798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Використайте один з варіантів: </a:t>
            </a: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Пишіть безпосередньо з платформи </a:t>
            </a: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Напишіть нам електронного листа </a:t>
            </a: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Зателефонуйте нам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3094" y="3777741"/>
            <a:ext cx="2669540" cy="91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virtualfairs@chamber.md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69215">
              <a:lnSpc>
                <a:spcPct val="100000"/>
              </a:lnSpc>
              <a:spcBef>
                <a:spcPts val="2210"/>
              </a:spcBef>
            </a:pPr>
            <a:r>
              <a:rPr sz="2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+373 22 210 725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19456"/>
            <a:ext cx="11803380" cy="6638925"/>
            <a:chOff x="0" y="219456"/>
            <a:chExt cx="11803380" cy="6638925"/>
          </a:xfrm>
        </p:grpSpPr>
        <p:sp>
          <p:nvSpPr>
            <p:cNvPr id="9" name="object 9"/>
            <p:cNvSpPr/>
            <p:nvPr/>
          </p:nvSpPr>
          <p:spPr>
            <a:xfrm>
              <a:off x="4864607" y="3200400"/>
              <a:ext cx="3182112" cy="45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77912" y="219456"/>
              <a:ext cx="4125467" cy="1182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48912" y="3169920"/>
              <a:ext cx="547115" cy="16504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44212" y="5612891"/>
              <a:ext cx="2747772" cy="8869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773167"/>
              <a:ext cx="2395727" cy="20848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9507" y="5615940"/>
              <a:ext cx="2540508" cy="8580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72502" y="5696508"/>
            <a:ext cx="4153535" cy="713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5"/>
              </a:spcBef>
            </a:pPr>
            <a:r>
              <a:rPr lang="en-US" sz="900" spc="-5" dirty="0" smtClean="0">
                <a:solidFill>
                  <a:srgbClr val="7E7E7E"/>
                </a:solidFill>
                <a:latin typeface="Carlito"/>
                <a:cs typeface="Carlito"/>
              </a:rPr>
              <a:t>Virtual-fairs.md </a:t>
            </a:r>
            <a:r>
              <a:rPr lang="ru-RU" sz="900" spc="-5" dirty="0" smtClean="0">
                <a:solidFill>
                  <a:srgbClr val="7E7E7E"/>
                </a:solidFill>
                <a:latin typeface="Carlito"/>
                <a:cs typeface="Carlito"/>
              </a:rPr>
              <a:t>був розроблений за фінансової підтримки Швейцарського агентства з розвитку та співробітництва (</a:t>
            </a:r>
            <a:r>
              <a:rPr lang="en-US" sz="900" spc="-5" dirty="0" smtClean="0">
                <a:solidFill>
                  <a:srgbClr val="7E7E7E"/>
                </a:solidFill>
                <a:latin typeface="Carlito"/>
                <a:cs typeface="Carlito"/>
              </a:rPr>
              <a:t>SDC) </a:t>
            </a:r>
            <a:r>
              <a:rPr lang="ru-RU" sz="900" spc="-5" dirty="0" smtClean="0">
                <a:solidFill>
                  <a:srgbClr val="7E7E7E"/>
                </a:solidFill>
                <a:latin typeface="Carlito"/>
                <a:cs typeface="Carlito"/>
              </a:rPr>
              <a:t>в рамках проекту "Оптим - можливості завдяки технологіям та інноваціям у Молдові", який здійснюється </a:t>
            </a:r>
            <a:r>
              <a:rPr lang="en-US" sz="900" spc="-5" dirty="0" smtClean="0">
                <a:solidFill>
                  <a:srgbClr val="7E7E7E"/>
                </a:solidFill>
                <a:latin typeface="Carlito"/>
                <a:cs typeface="Carlito"/>
              </a:rPr>
              <a:t>Helvetas Swiss Intercooperation </a:t>
            </a:r>
            <a:r>
              <a:rPr lang="ru-RU" sz="900" spc="-5" dirty="0" smtClean="0">
                <a:solidFill>
                  <a:srgbClr val="7E7E7E"/>
                </a:solidFill>
                <a:latin typeface="Carlito"/>
                <a:cs typeface="Carlito"/>
              </a:rPr>
              <a:t>у партнерстві з </a:t>
            </a:r>
            <a:r>
              <a:rPr lang="uk-UA" sz="900" spc="-5" dirty="0" smtClean="0">
                <a:solidFill>
                  <a:srgbClr val="7E7E7E"/>
                </a:solidFill>
                <a:latin typeface="Carlito"/>
                <a:cs typeface="Carlito"/>
              </a:rPr>
              <a:t>Торгово-промисловою палатою та Промисловість Республіки Молдова. </a:t>
            </a:r>
            <a:endParaRPr lang="uk-UA" sz="9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369" y="1538478"/>
            <a:ext cx="41497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00" b="1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Зайдіть на портал </a:t>
            </a:r>
            <a:r>
              <a:rPr sz="1600" b="1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www.virtual-fairs.md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367" y="2010557"/>
            <a:ext cx="4408831" cy="25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Якщо ви тут, вас неодмінно цікавить одна з наших подій </a:t>
            </a:r>
            <a:endParaRPr sz="1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369" y="2465322"/>
            <a:ext cx="414972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136652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Натисніть на кнопку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оберіть захід, який ви хочете відвідати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sz="1400" kern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97684" y="0"/>
            <a:ext cx="9312148" cy="6345936"/>
            <a:chOff x="2297684" y="80772"/>
            <a:chExt cx="9312148" cy="6345936"/>
          </a:xfrm>
        </p:grpSpPr>
        <p:sp>
          <p:nvSpPr>
            <p:cNvPr id="6" name="object 6"/>
            <p:cNvSpPr/>
            <p:nvPr/>
          </p:nvSpPr>
          <p:spPr>
            <a:xfrm>
              <a:off x="5160264" y="1406652"/>
              <a:ext cx="6449568" cy="5020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15228" y="2214372"/>
              <a:ext cx="4533900" cy="24292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85888" y="80772"/>
              <a:ext cx="4123944" cy="1181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4444" y="2334767"/>
              <a:ext cx="768096" cy="371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87739" y="2581655"/>
              <a:ext cx="490727" cy="4907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97684" y="2581655"/>
              <a:ext cx="750316" cy="2631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38664" y="0"/>
            <a:ext cx="2467356" cy="1775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40" y="0"/>
            <a:ext cx="11695430" cy="6597650"/>
            <a:chOff x="243840" y="0"/>
            <a:chExt cx="11695430" cy="6597650"/>
          </a:xfrm>
        </p:grpSpPr>
        <p:sp>
          <p:nvSpPr>
            <p:cNvPr id="3" name="object 3"/>
            <p:cNvSpPr/>
            <p:nvPr/>
          </p:nvSpPr>
          <p:spPr>
            <a:xfrm>
              <a:off x="5160263" y="1406652"/>
              <a:ext cx="6449568" cy="5020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840" y="0"/>
              <a:ext cx="2467356" cy="1775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85887" y="80772"/>
              <a:ext cx="4123944" cy="1181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0369" y="1578102"/>
            <a:ext cx="4081779" cy="526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 перебуваєте на сторінці виставки, яку хотіли б відвідати? Продовжуйте реєстрацію! 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368" y="2461260"/>
            <a:ext cx="379923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034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Натисніть на кнопку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перейдіть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кроку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! 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72555" y="2176272"/>
            <a:ext cx="4615180" cy="2580640"/>
            <a:chOff x="5972555" y="2176272"/>
            <a:chExt cx="4615180" cy="2580640"/>
          </a:xfrm>
        </p:grpSpPr>
        <p:sp>
          <p:nvSpPr>
            <p:cNvPr id="9" name="object 9"/>
            <p:cNvSpPr/>
            <p:nvPr/>
          </p:nvSpPr>
          <p:spPr>
            <a:xfrm>
              <a:off x="5972555" y="2176272"/>
              <a:ext cx="4614672" cy="25801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90788" y="2983991"/>
              <a:ext cx="1524000" cy="16382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89875" y="3572002"/>
            <a:ext cx="568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0" y="2461261"/>
            <a:ext cx="876807" cy="263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7864" r="6870" b="12955"/>
          <a:stretch/>
        </p:blipFill>
        <p:spPr bwMode="auto">
          <a:xfrm>
            <a:off x="5977128" y="2129535"/>
            <a:ext cx="4614672" cy="262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лево 13"/>
          <p:cNvSpPr/>
          <p:nvPr/>
        </p:nvSpPr>
        <p:spPr>
          <a:xfrm rot="1781576">
            <a:off x="6821097" y="3706358"/>
            <a:ext cx="256974" cy="226781"/>
          </a:xfrm>
          <a:prstGeom prst="leftArrow">
            <a:avLst/>
          </a:prstGeom>
          <a:solidFill>
            <a:schemeClr val="bg1"/>
          </a:solidFill>
          <a:ln>
            <a:solidFill>
              <a:schemeClr val="tx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781576">
            <a:off x="3034320" y="2602763"/>
            <a:ext cx="256974" cy="226781"/>
          </a:xfrm>
          <a:prstGeom prst="leftArrow">
            <a:avLst/>
          </a:prstGeom>
          <a:solidFill>
            <a:schemeClr val="bg1"/>
          </a:solidFill>
          <a:ln>
            <a:solidFill>
              <a:schemeClr val="tx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063" y="4387982"/>
            <a:ext cx="3712185" cy="532384"/>
          </a:xfrm>
          <a:prstGeom prst="rect">
            <a:avLst/>
          </a:prstGeom>
          <a:blipFill>
            <a:blip r:embed="rId2" cstate="print"/>
            <a:srcRect/>
            <a:stretch>
              <a:fillRect l="-2713" t="-12736" r="-1481" b="-3755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2807" y="1469262"/>
            <a:ext cx="33919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 РЕЄСТРУВАТИСЯ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ПОКУПЦЕМ</a:t>
            </a:r>
            <a:r>
              <a:rPr sz="1600" b="1" spc="-114" dirty="0" smtClean="0">
                <a:solidFill>
                  <a:srgbClr val="76707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504" y="1918716"/>
            <a:ext cx="410209" cy="408940"/>
          </a:xfrm>
          <a:custGeom>
            <a:avLst/>
            <a:gdLst/>
            <a:ahLst/>
            <a:cxnLst/>
            <a:rect l="l" t="t" r="r" b="b"/>
            <a:pathLst>
              <a:path w="410209" h="408939">
                <a:moveTo>
                  <a:pt x="204977" y="0"/>
                </a:moveTo>
                <a:lnTo>
                  <a:pt x="157977" y="5393"/>
                </a:lnTo>
                <a:lnTo>
                  <a:pt x="114833" y="20758"/>
                </a:lnTo>
                <a:lnTo>
                  <a:pt x="76774" y="44866"/>
                </a:lnTo>
                <a:lnTo>
                  <a:pt x="45030" y="76493"/>
                </a:lnTo>
                <a:lnTo>
                  <a:pt x="20833" y="114411"/>
                </a:lnTo>
                <a:lnTo>
                  <a:pt x="5413" y="157394"/>
                </a:lnTo>
                <a:lnTo>
                  <a:pt x="0" y="204216"/>
                </a:lnTo>
                <a:lnTo>
                  <a:pt x="5413" y="251037"/>
                </a:lnTo>
                <a:lnTo>
                  <a:pt x="20833" y="294020"/>
                </a:lnTo>
                <a:lnTo>
                  <a:pt x="45030" y="331938"/>
                </a:lnTo>
                <a:lnTo>
                  <a:pt x="76774" y="363565"/>
                </a:lnTo>
                <a:lnTo>
                  <a:pt x="114833" y="387673"/>
                </a:lnTo>
                <a:lnTo>
                  <a:pt x="157977" y="403038"/>
                </a:lnTo>
                <a:lnTo>
                  <a:pt x="204977" y="408432"/>
                </a:lnTo>
                <a:lnTo>
                  <a:pt x="251978" y="403038"/>
                </a:lnTo>
                <a:lnTo>
                  <a:pt x="295122" y="387673"/>
                </a:lnTo>
                <a:lnTo>
                  <a:pt x="333181" y="363565"/>
                </a:lnTo>
                <a:lnTo>
                  <a:pt x="364925" y="331938"/>
                </a:lnTo>
                <a:lnTo>
                  <a:pt x="389122" y="294020"/>
                </a:lnTo>
                <a:lnTo>
                  <a:pt x="404542" y="251037"/>
                </a:lnTo>
                <a:lnTo>
                  <a:pt x="409955" y="204216"/>
                </a:lnTo>
                <a:lnTo>
                  <a:pt x="404542" y="157394"/>
                </a:lnTo>
                <a:lnTo>
                  <a:pt x="389122" y="114411"/>
                </a:lnTo>
                <a:lnTo>
                  <a:pt x="364925" y="76493"/>
                </a:lnTo>
                <a:lnTo>
                  <a:pt x="333181" y="44866"/>
                </a:lnTo>
                <a:lnTo>
                  <a:pt x="295122" y="20758"/>
                </a:lnTo>
                <a:lnTo>
                  <a:pt x="251978" y="5393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2348" y="1961769"/>
            <a:ext cx="117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8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0952" y="1988692"/>
            <a:ext cx="32859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Виберіть тип участі: </a:t>
            </a:r>
            <a:r>
              <a:rPr lang="uk-UA" sz="1400" b="1" kern="0" dirty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Покупець</a:t>
            </a:r>
            <a:r>
              <a:rPr lang="en-US" sz="1400" b="1" kern="0" dirty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 (Buyer)</a:t>
            </a:r>
            <a:r>
              <a:rPr lang="uk-UA" sz="1400" b="1" kern="0" dirty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1400" b="1" kern="0" dirty="0">
              <a:solidFill>
                <a:srgbClr val="D246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371" y="2605927"/>
            <a:ext cx="410209" cy="410209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7" y="0"/>
                </a:moveTo>
                <a:lnTo>
                  <a:pt x="157977" y="5416"/>
                </a:lnTo>
                <a:lnTo>
                  <a:pt x="114833" y="20842"/>
                </a:lnTo>
                <a:lnTo>
                  <a:pt x="76774" y="45046"/>
                </a:lnTo>
                <a:lnTo>
                  <a:pt x="45030" y="76795"/>
                </a:lnTo>
                <a:lnTo>
                  <a:pt x="20833" y="114855"/>
                </a:lnTo>
                <a:lnTo>
                  <a:pt x="5413" y="157993"/>
                </a:lnTo>
                <a:lnTo>
                  <a:pt x="0" y="204977"/>
                </a:lnTo>
                <a:lnTo>
                  <a:pt x="5413" y="251962"/>
                </a:lnTo>
                <a:lnTo>
                  <a:pt x="20833" y="295100"/>
                </a:lnTo>
                <a:lnTo>
                  <a:pt x="45030" y="333160"/>
                </a:lnTo>
                <a:lnTo>
                  <a:pt x="76774" y="364909"/>
                </a:lnTo>
                <a:lnTo>
                  <a:pt x="114833" y="389113"/>
                </a:lnTo>
                <a:lnTo>
                  <a:pt x="157977" y="404539"/>
                </a:lnTo>
                <a:lnTo>
                  <a:pt x="204977" y="409955"/>
                </a:lnTo>
                <a:lnTo>
                  <a:pt x="251978" y="404539"/>
                </a:lnTo>
                <a:lnTo>
                  <a:pt x="295122" y="389113"/>
                </a:lnTo>
                <a:lnTo>
                  <a:pt x="333181" y="364909"/>
                </a:lnTo>
                <a:lnTo>
                  <a:pt x="364925" y="333160"/>
                </a:lnTo>
                <a:lnTo>
                  <a:pt x="389122" y="295100"/>
                </a:lnTo>
                <a:lnTo>
                  <a:pt x="404542" y="251962"/>
                </a:lnTo>
                <a:lnTo>
                  <a:pt x="409955" y="204977"/>
                </a:lnTo>
                <a:lnTo>
                  <a:pt x="404542" y="157993"/>
                </a:lnTo>
                <a:lnTo>
                  <a:pt x="389122" y="114855"/>
                </a:lnTo>
                <a:lnTo>
                  <a:pt x="364925" y="76795"/>
                </a:lnTo>
                <a:lnTo>
                  <a:pt x="333181" y="45046"/>
                </a:lnTo>
                <a:lnTo>
                  <a:pt x="295122" y="20842"/>
                </a:lnTo>
                <a:lnTo>
                  <a:pt x="251978" y="5416"/>
                </a:lnTo>
                <a:lnTo>
                  <a:pt x="204977" y="0"/>
                </a:lnTo>
                <a:close/>
              </a:path>
            </a:pathLst>
          </a:custGeom>
          <a:solidFill>
            <a:srgbClr val="D24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6600" y="2653030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3840" y="2440827"/>
            <a:ext cx="3996131" cy="7688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uk-UA" sz="1400" kern="0" dirty="0" smtClean="0">
                <a:latin typeface="Times New Roman" pitchFamily="18" charset="0"/>
                <a:cs typeface="Times New Roman" pitchFamily="18" charset="0"/>
              </a:rPr>
              <a:t>Вкажіть ваші дані</a:t>
            </a:r>
            <a:r>
              <a:rPr sz="1400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400" b="1" kern="0" dirty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E-mail </a:t>
            </a:r>
            <a:r>
              <a:rPr lang="uk-UA" sz="1400" b="1" kern="0" dirty="0" smtClean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sz="1400" b="1" kern="0" dirty="0" smtClean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Ваше </a:t>
            </a:r>
            <a:r>
              <a:rPr lang="uk-UA" sz="1400" b="1" kern="0" dirty="0" smtClean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400" b="1" kern="0" dirty="0" smtClean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uk-UA" sz="1400" dirty="0" smtClean="0"/>
              <a:t> </a:t>
            </a:r>
            <a:r>
              <a:rPr sz="1400" kern="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uk-UA" sz="1400" b="1" kern="0" dirty="0" smtClean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Пароль</a:t>
            </a:r>
            <a:r>
              <a:rPr lang="uk-UA" sz="1400" b="1" kern="0" dirty="0" smtClean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 kern="0" dirty="0" smtClean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b="1" kern="0" dirty="0" smtClean="0">
              <a:solidFill>
                <a:srgbClr val="D24625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uk-UA" sz="1400" b="1" kern="0" dirty="0" smtClean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dirty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Буде на ваш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легко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запам’ятається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12648" y="3406394"/>
            <a:ext cx="410209" cy="410209"/>
            <a:chOff x="612648" y="3781044"/>
            <a:chExt cx="410209" cy="410209"/>
          </a:xfrm>
        </p:grpSpPr>
        <p:sp>
          <p:nvSpPr>
            <p:cNvPr id="10" name="object 10"/>
            <p:cNvSpPr/>
            <p:nvPr/>
          </p:nvSpPr>
          <p:spPr>
            <a:xfrm>
              <a:off x="612648" y="3781044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204977" y="0"/>
                  </a:moveTo>
                  <a:lnTo>
                    <a:pt x="157977" y="5416"/>
                  </a:lnTo>
                  <a:lnTo>
                    <a:pt x="114833" y="20842"/>
                  </a:lnTo>
                  <a:lnTo>
                    <a:pt x="76774" y="45046"/>
                  </a:lnTo>
                  <a:lnTo>
                    <a:pt x="45030" y="76795"/>
                  </a:lnTo>
                  <a:lnTo>
                    <a:pt x="20833" y="114855"/>
                  </a:lnTo>
                  <a:lnTo>
                    <a:pt x="5413" y="157993"/>
                  </a:lnTo>
                  <a:lnTo>
                    <a:pt x="0" y="204977"/>
                  </a:lnTo>
                  <a:lnTo>
                    <a:pt x="5413" y="251962"/>
                  </a:lnTo>
                  <a:lnTo>
                    <a:pt x="20833" y="295100"/>
                  </a:lnTo>
                  <a:lnTo>
                    <a:pt x="45030" y="333160"/>
                  </a:lnTo>
                  <a:lnTo>
                    <a:pt x="76774" y="364909"/>
                  </a:lnTo>
                  <a:lnTo>
                    <a:pt x="114833" y="389113"/>
                  </a:lnTo>
                  <a:lnTo>
                    <a:pt x="157977" y="404539"/>
                  </a:lnTo>
                  <a:lnTo>
                    <a:pt x="204977" y="409955"/>
                  </a:lnTo>
                  <a:lnTo>
                    <a:pt x="251978" y="404539"/>
                  </a:lnTo>
                  <a:lnTo>
                    <a:pt x="295122" y="389113"/>
                  </a:lnTo>
                  <a:lnTo>
                    <a:pt x="333181" y="364909"/>
                  </a:lnTo>
                  <a:lnTo>
                    <a:pt x="364925" y="333160"/>
                  </a:lnTo>
                  <a:lnTo>
                    <a:pt x="389122" y="295100"/>
                  </a:lnTo>
                  <a:lnTo>
                    <a:pt x="404542" y="251962"/>
                  </a:lnTo>
                  <a:lnTo>
                    <a:pt x="409955" y="204977"/>
                  </a:lnTo>
                  <a:lnTo>
                    <a:pt x="404542" y="157993"/>
                  </a:lnTo>
                  <a:lnTo>
                    <a:pt x="389122" y="114855"/>
                  </a:lnTo>
                  <a:lnTo>
                    <a:pt x="364925" y="76795"/>
                  </a:lnTo>
                  <a:lnTo>
                    <a:pt x="333181" y="45046"/>
                  </a:lnTo>
                  <a:lnTo>
                    <a:pt x="295122" y="20842"/>
                  </a:lnTo>
                  <a:lnTo>
                    <a:pt x="251978" y="5416"/>
                  </a:lnTo>
                  <a:lnTo>
                    <a:pt x="204977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744118" y="3824427"/>
              <a:ext cx="153035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sz="1800">
                <a:latin typeface="Arial"/>
                <a:cs typeface="Arial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98550" y="3396964"/>
            <a:ext cx="3803015" cy="48923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Прийміть </a:t>
            </a:r>
            <a:r>
              <a:rPr lang="ru-RU" sz="1400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Умови надання послуг та Політику конфіденційності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sk-SK" sz="1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kern="0" dirty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Підпишиться</a:t>
            </a:r>
            <a:r>
              <a:rPr sz="1200" spc="-65" dirty="0" smtClean="0">
                <a:solidFill>
                  <a:srgbClr val="404040"/>
                </a:solidFill>
                <a:latin typeface="Arial Black"/>
                <a:cs typeface="Arial Black"/>
              </a:rPr>
              <a:t>.</a:t>
            </a:r>
            <a:endParaRPr sz="1200" dirty="0">
              <a:latin typeface="Arial Black"/>
              <a:cs typeface="Arial Black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95401" y="4148837"/>
            <a:ext cx="410209" cy="410209"/>
            <a:chOff x="589051" y="4580637"/>
            <a:chExt cx="410209" cy="410209"/>
          </a:xfrm>
        </p:grpSpPr>
        <p:sp>
          <p:nvSpPr>
            <p:cNvPr id="13" name="object 13"/>
            <p:cNvSpPr/>
            <p:nvPr/>
          </p:nvSpPr>
          <p:spPr>
            <a:xfrm>
              <a:off x="589051" y="4580637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204978" y="0"/>
                  </a:moveTo>
                  <a:lnTo>
                    <a:pt x="157977" y="5416"/>
                  </a:lnTo>
                  <a:lnTo>
                    <a:pt x="114833" y="20842"/>
                  </a:lnTo>
                  <a:lnTo>
                    <a:pt x="76774" y="45046"/>
                  </a:lnTo>
                  <a:lnTo>
                    <a:pt x="45030" y="76795"/>
                  </a:lnTo>
                  <a:lnTo>
                    <a:pt x="20833" y="114855"/>
                  </a:lnTo>
                  <a:lnTo>
                    <a:pt x="5413" y="157993"/>
                  </a:lnTo>
                  <a:lnTo>
                    <a:pt x="0" y="204977"/>
                  </a:lnTo>
                  <a:lnTo>
                    <a:pt x="5413" y="251962"/>
                  </a:lnTo>
                  <a:lnTo>
                    <a:pt x="20833" y="295100"/>
                  </a:lnTo>
                  <a:lnTo>
                    <a:pt x="45030" y="333160"/>
                  </a:lnTo>
                  <a:lnTo>
                    <a:pt x="76774" y="364909"/>
                  </a:lnTo>
                  <a:lnTo>
                    <a:pt x="114833" y="389113"/>
                  </a:lnTo>
                  <a:lnTo>
                    <a:pt x="157977" y="404539"/>
                  </a:lnTo>
                  <a:lnTo>
                    <a:pt x="204978" y="409955"/>
                  </a:lnTo>
                  <a:lnTo>
                    <a:pt x="251978" y="404539"/>
                  </a:lnTo>
                  <a:lnTo>
                    <a:pt x="295122" y="389113"/>
                  </a:lnTo>
                  <a:lnTo>
                    <a:pt x="333181" y="364909"/>
                  </a:lnTo>
                  <a:lnTo>
                    <a:pt x="364925" y="333160"/>
                  </a:lnTo>
                  <a:lnTo>
                    <a:pt x="389122" y="295100"/>
                  </a:lnTo>
                  <a:lnTo>
                    <a:pt x="404542" y="251962"/>
                  </a:lnTo>
                  <a:lnTo>
                    <a:pt x="409955" y="204977"/>
                  </a:lnTo>
                  <a:lnTo>
                    <a:pt x="404542" y="157993"/>
                  </a:lnTo>
                  <a:lnTo>
                    <a:pt x="389122" y="114855"/>
                  </a:lnTo>
                  <a:lnTo>
                    <a:pt x="364925" y="76795"/>
                  </a:lnTo>
                  <a:lnTo>
                    <a:pt x="333181" y="45046"/>
                  </a:lnTo>
                  <a:lnTo>
                    <a:pt x="295122" y="20842"/>
                  </a:lnTo>
                  <a:lnTo>
                    <a:pt x="251978" y="5416"/>
                  </a:lnTo>
                  <a:lnTo>
                    <a:pt x="204978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14146" y="4620514"/>
              <a:ext cx="15748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35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11960" y="4876800"/>
            <a:ext cx="4005495" cy="50526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знайте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вам залишився останній клік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реєстрації, який знаходиться у вашій </a:t>
            </a:r>
            <a:r>
              <a:rPr lang="en-US" sz="1400" b="1" kern="0" dirty="0" smtClean="0">
                <a:solidFill>
                  <a:srgbClr val="D24625"/>
                </a:solidFill>
                <a:latin typeface="Times New Roman" pitchFamily="18" charset="0"/>
                <a:cs typeface="Times New Roman" pitchFamily="18" charset="0"/>
              </a:rPr>
              <a:t>E-mail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скриньці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3840" y="0"/>
            <a:ext cx="2467356" cy="177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160264" y="80772"/>
            <a:ext cx="6449695" cy="6346190"/>
            <a:chOff x="5160264" y="80772"/>
            <a:chExt cx="6449695" cy="6346190"/>
          </a:xfrm>
        </p:grpSpPr>
        <p:sp>
          <p:nvSpPr>
            <p:cNvPr id="18" name="object 18"/>
            <p:cNvSpPr/>
            <p:nvPr/>
          </p:nvSpPr>
          <p:spPr>
            <a:xfrm>
              <a:off x="5160264" y="1406652"/>
              <a:ext cx="6449568" cy="5020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85888" y="80772"/>
              <a:ext cx="4123944" cy="1181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32932" y="2109216"/>
              <a:ext cx="4671060" cy="28712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040148" y="4059123"/>
            <a:ext cx="3977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явиться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вашому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екрані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369" y="1469262"/>
            <a:ext cx="38735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00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ДІЯТИ ПІСЛЯ РЕЄСТРАЦІЇ</a:t>
            </a:r>
            <a:r>
              <a:rPr sz="1600" spc="-8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3840" y="0"/>
            <a:ext cx="11366500" cy="6426835"/>
            <a:chOff x="243840" y="0"/>
            <a:chExt cx="11366500" cy="6426835"/>
          </a:xfrm>
        </p:grpSpPr>
        <p:sp>
          <p:nvSpPr>
            <p:cNvPr id="4" name="object 4"/>
            <p:cNvSpPr/>
            <p:nvPr/>
          </p:nvSpPr>
          <p:spPr>
            <a:xfrm>
              <a:off x="5160263" y="1406652"/>
              <a:ext cx="6449568" cy="5020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40" y="0"/>
              <a:ext cx="2467356" cy="1775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85887" y="80772"/>
              <a:ext cx="4123944" cy="1181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8172" y="2164079"/>
              <a:ext cx="4643628" cy="26761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0369" y="1982470"/>
            <a:ext cx="41033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Після підтвердження електронної адреси зі своєї поштової скриньки поверніться на платформу. 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684" y="2794840"/>
            <a:ext cx="410337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А тепер,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будь ласка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адресою електронної пошти 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паролем,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зазначеними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при реєстрації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object 12"/>
          <p:cNvGrpSpPr/>
          <p:nvPr/>
        </p:nvGrpSpPr>
        <p:grpSpPr>
          <a:xfrm>
            <a:off x="2214065" y="2834030"/>
            <a:ext cx="737870" cy="262890"/>
            <a:chOff x="1478280" y="2680716"/>
            <a:chExt cx="737870" cy="262890"/>
          </a:xfrm>
        </p:grpSpPr>
        <p:sp>
          <p:nvSpPr>
            <p:cNvPr id="17" name="object 13"/>
            <p:cNvSpPr/>
            <p:nvPr/>
          </p:nvSpPr>
          <p:spPr>
            <a:xfrm>
              <a:off x="1478280" y="2686812"/>
              <a:ext cx="737870" cy="212090"/>
            </a:xfrm>
            <a:custGeom>
              <a:avLst/>
              <a:gdLst/>
              <a:ahLst/>
              <a:cxnLst/>
              <a:rect l="l" t="t" r="r" b="b"/>
              <a:pathLst>
                <a:path w="737869" h="212089">
                  <a:moveTo>
                    <a:pt x="737616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737616" y="211836"/>
                  </a:lnTo>
                  <a:lnTo>
                    <a:pt x="73761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1629156" y="2680716"/>
              <a:ext cx="438137" cy="2628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185" y="1506220"/>
            <a:ext cx="38236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00" kern="0" dirty="0" smtClean="0">
                <a:latin typeface="Times New Roman" pitchFamily="18" charset="0"/>
                <a:cs typeface="Times New Roman" pitchFamily="18" charset="0"/>
              </a:rPr>
              <a:t>Як працювати у вашому </a:t>
            </a:r>
            <a:r>
              <a:rPr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uk-UA" sz="1600" kern="0" dirty="0" smtClean="0">
                <a:latin typeface="Times New Roman" pitchFamily="18" charset="0"/>
                <a:cs typeface="Times New Roman" pitchFamily="18" charset="0"/>
              </a:rPr>
              <a:t>-офісі</a:t>
            </a:r>
            <a:endParaRPr sz="1600" kern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3840" y="0"/>
            <a:ext cx="11366500" cy="6426835"/>
            <a:chOff x="243840" y="0"/>
            <a:chExt cx="11366500" cy="6426835"/>
          </a:xfrm>
        </p:grpSpPr>
        <p:sp>
          <p:nvSpPr>
            <p:cNvPr id="4" name="object 4"/>
            <p:cNvSpPr/>
            <p:nvPr/>
          </p:nvSpPr>
          <p:spPr>
            <a:xfrm>
              <a:off x="5160263" y="1406652"/>
              <a:ext cx="6449568" cy="5020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40" y="0"/>
              <a:ext cx="2467356" cy="1775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85887" y="80772"/>
              <a:ext cx="4123944" cy="1181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5416" y="2196083"/>
              <a:ext cx="4565903" cy="24658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34728" y="2686811"/>
              <a:ext cx="926592" cy="928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120" y="2097023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204978" y="0"/>
                  </a:moveTo>
                  <a:lnTo>
                    <a:pt x="157977" y="5416"/>
                  </a:lnTo>
                  <a:lnTo>
                    <a:pt x="114833" y="20842"/>
                  </a:lnTo>
                  <a:lnTo>
                    <a:pt x="76774" y="45046"/>
                  </a:lnTo>
                  <a:lnTo>
                    <a:pt x="45030" y="76795"/>
                  </a:lnTo>
                  <a:lnTo>
                    <a:pt x="20833" y="114855"/>
                  </a:lnTo>
                  <a:lnTo>
                    <a:pt x="5413" y="157993"/>
                  </a:lnTo>
                  <a:lnTo>
                    <a:pt x="0" y="204977"/>
                  </a:lnTo>
                  <a:lnTo>
                    <a:pt x="5413" y="251962"/>
                  </a:lnTo>
                  <a:lnTo>
                    <a:pt x="20833" y="295100"/>
                  </a:lnTo>
                  <a:lnTo>
                    <a:pt x="45030" y="333160"/>
                  </a:lnTo>
                  <a:lnTo>
                    <a:pt x="76774" y="364909"/>
                  </a:lnTo>
                  <a:lnTo>
                    <a:pt x="114833" y="389113"/>
                  </a:lnTo>
                  <a:lnTo>
                    <a:pt x="157977" y="404539"/>
                  </a:lnTo>
                  <a:lnTo>
                    <a:pt x="204978" y="409955"/>
                  </a:lnTo>
                  <a:lnTo>
                    <a:pt x="251978" y="404539"/>
                  </a:lnTo>
                  <a:lnTo>
                    <a:pt x="295122" y="389113"/>
                  </a:lnTo>
                  <a:lnTo>
                    <a:pt x="333181" y="364909"/>
                  </a:lnTo>
                  <a:lnTo>
                    <a:pt x="364925" y="333160"/>
                  </a:lnTo>
                  <a:lnTo>
                    <a:pt x="389122" y="295100"/>
                  </a:lnTo>
                  <a:lnTo>
                    <a:pt x="404542" y="251962"/>
                  </a:lnTo>
                  <a:lnTo>
                    <a:pt x="409955" y="204977"/>
                  </a:lnTo>
                  <a:lnTo>
                    <a:pt x="404542" y="157993"/>
                  </a:lnTo>
                  <a:lnTo>
                    <a:pt x="389122" y="114855"/>
                  </a:lnTo>
                  <a:lnTo>
                    <a:pt x="364925" y="76795"/>
                  </a:lnTo>
                  <a:lnTo>
                    <a:pt x="333181" y="45046"/>
                  </a:lnTo>
                  <a:lnTo>
                    <a:pt x="295122" y="20842"/>
                  </a:lnTo>
                  <a:lnTo>
                    <a:pt x="251978" y="5416"/>
                  </a:lnTo>
                  <a:lnTo>
                    <a:pt x="204978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8878" y="2140711"/>
            <a:ext cx="117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8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4930" y="2097843"/>
            <a:ext cx="356552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входу в систему ви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потрапите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бек-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офіс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знайте,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натиснувши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кнопку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1400" b="1" spc="-25" dirty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Панель </a:t>
            </a:r>
            <a:r>
              <a:rPr lang="ru-RU" sz="1400" b="1" spc="-25" dirty="0" err="1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400" b="1" spc="-2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1" spc="-2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Control Panel</a:t>
            </a:r>
            <a:r>
              <a:rPr lang="ru-RU" sz="1400" b="1" spc="-2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1400" b="1" spc="-25" dirty="0">
              <a:solidFill>
                <a:srgbClr val="DD46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41019" y="3505200"/>
            <a:ext cx="410209" cy="410209"/>
            <a:chOff x="541019" y="3121151"/>
            <a:chExt cx="410209" cy="410209"/>
          </a:xfrm>
        </p:grpSpPr>
        <p:sp>
          <p:nvSpPr>
            <p:cNvPr id="12" name="object 12"/>
            <p:cNvSpPr/>
            <p:nvPr/>
          </p:nvSpPr>
          <p:spPr>
            <a:xfrm>
              <a:off x="541019" y="3121151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204978" y="0"/>
                  </a:moveTo>
                  <a:lnTo>
                    <a:pt x="157977" y="5416"/>
                  </a:lnTo>
                  <a:lnTo>
                    <a:pt x="114833" y="20842"/>
                  </a:lnTo>
                  <a:lnTo>
                    <a:pt x="76774" y="45046"/>
                  </a:lnTo>
                  <a:lnTo>
                    <a:pt x="45030" y="76795"/>
                  </a:lnTo>
                  <a:lnTo>
                    <a:pt x="20833" y="114855"/>
                  </a:lnTo>
                  <a:lnTo>
                    <a:pt x="5413" y="157993"/>
                  </a:lnTo>
                  <a:lnTo>
                    <a:pt x="0" y="204977"/>
                  </a:lnTo>
                  <a:lnTo>
                    <a:pt x="5413" y="251962"/>
                  </a:lnTo>
                  <a:lnTo>
                    <a:pt x="20833" y="295100"/>
                  </a:lnTo>
                  <a:lnTo>
                    <a:pt x="45030" y="333160"/>
                  </a:lnTo>
                  <a:lnTo>
                    <a:pt x="76774" y="364909"/>
                  </a:lnTo>
                  <a:lnTo>
                    <a:pt x="114833" y="389113"/>
                  </a:lnTo>
                  <a:lnTo>
                    <a:pt x="157977" y="404539"/>
                  </a:lnTo>
                  <a:lnTo>
                    <a:pt x="204978" y="409956"/>
                  </a:lnTo>
                  <a:lnTo>
                    <a:pt x="251978" y="404539"/>
                  </a:lnTo>
                  <a:lnTo>
                    <a:pt x="295122" y="389113"/>
                  </a:lnTo>
                  <a:lnTo>
                    <a:pt x="333181" y="364909"/>
                  </a:lnTo>
                  <a:lnTo>
                    <a:pt x="364925" y="333160"/>
                  </a:lnTo>
                  <a:lnTo>
                    <a:pt x="389122" y="295100"/>
                  </a:lnTo>
                  <a:lnTo>
                    <a:pt x="404542" y="251962"/>
                  </a:lnTo>
                  <a:lnTo>
                    <a:pt x="409955" y="204977"/>
                  </a:lnTo>
                  <a:lnTo>
                    <a:pt x="404542" y="157993"/>
                  </a:lnTo>
                  <a:lnTo>
                    <a:pt x="389122" y="114855"/>
                  </a:lnTo>
                  <a:lnTo>
                    <a:pt x="364925" y="76795"/>
                  </a:lnTo>
                  <a:lnTo>
                    <a:pt x="333181" y="45046"/>
                  </a:lnTo>
                  <a:lnTo>
                    <a:pt x="295122" y="20842"/>
                  </a:lnTo>
                  <a:lnTo>
                    <a:pt x="251978" y="5416"/>
                  </a:lnTo>
                  <a:lnTo>
                    <a:pt x="204978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672185" y="3165475"/>
              <a:ext cx="1524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0200" y="3558158"/>
            <a:ext cx="36504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бек-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офісі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заповніть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поля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інформацією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запитують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організатори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особливо ті,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позначені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зірочкою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25" dirty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клацніть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правою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кнопкою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1400" b="1" spc="-25" dirty="0" err="1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Надіслати</a:t>
            </a:r>
            <a:r>
              <a:rPr lang="ru-RU" sz="1400" b="1" spc="-25" dirty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spc="-2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en-US" sz="1400" b="1" spc="-2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 (Submit for Review)</a:t>
            </a:r>
            <a:endParaRPr sz="1400" b="1" spc="-25" dirty="0">
              <a:solidFill>
                <a:srgbClr val="DD46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40" y="0"/>
            <a:ext cx="11695430" cy="6597650"/>
            <a:chOff x="243840" y="0"/>
            <a:chExt cx="11695430" cy="6597650"/>
          </a:xfrm>
        </p:grpSpPr>
        <p:sp>
          <p:nvSpPr>
            <p:cNvPr id="3" name="object 3"/>
            <p:cNvSpPr/>
            <p:nvPr/>
          </p:nvSpPr>
          <p:spPr>
            <a:xfrm>
              <a:off x="5160263" y="1406652"/>
              <a:ext cx="6449568" cy="5020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92368" y="2112264"/>
              <a:ext cx="4664964" cy="2633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84663" y="3982211"/>
              <a:ext cx="1545335" cy="16809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" y="0"/>
              <a:ext cx="2467356" cy="17754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85887" y="80772"/>
              <a:ext cx="4123944" cy="1181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4598" y="1600200"/>
            <a:ext cx="22923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000" b="1" spc="-25" dirty="0" smtClean="0">
                <a:solidFill>
                  <a:srgbClr val="767070"/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sz="2000" b="1" spc="-25" dirty="0" smtClean="0">
                <a:solidFill>
                  <a:srgbClr val="76707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000" b="1" spc="-5" dirty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Подати на огляд </a:t>
            </a:r>
            <a:r>
              <a:rPr lang="ru-RU" sz="2000" b="1" spc="-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sz="2000" b="1" spc="-20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800" y="2743200"/>
            <a:ext cx="4295140" cy="2649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інакше ваша інформація не буде збережена, і вам доведеться повторити введення даних. </a:t>
            </a:r>
          </a:p>
          <a:p>
            <a:pPr marL="12700" marR="20955" algn="just">
              <a:lnSpc>
                <a:spcPct val="100000"/>
              </a:lnSpc>
              <a:spcBef>
                <a:spcPts val="100"/>
              </a:spcBef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20955" algn="just">
              <a:lnSpc>
                <a:spcPct val="100000"/>
              </a:lnSpc>
              <a:spcBef>
                <a:spcPts val="100"/>
              </a:spcBef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Команда Віртуальних ярмарків Молдови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проаналізує надану вами інформацію, і якщо нічого сумнівного не буде, ваша участь буде прийнята. </a:t>
            </a:r>
          </a:p>
          <a:p>
            <a:pPr marL="12700" marR="20955" algn="just">
              <a:lnSpc>
                <a:spcPct val="100000"/>
              </a:lnSpc>
              <a:spcBef>
                <a:spcPts val="100"/>
              </a:spcBef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20955" algn="just">
              <a:lnSpc>
                <a:spcPct val="100000"/>
              </a:lnSpc>
              <a:spcBef>
                <a:spcPts val="100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Ця інформація, дати, коли ви можете розпочати планування зустрічей B2B, відвідати виставку чи інші корисні ресурси, якими ви можете скористатися, будуть надіслані на електронну адресу, яку ви вказали при реєстрації.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031" y="0"/>
            <a:ext cx="11683365" cy="6597650"/>
            <a:chOff x="256031" y="0"/>
            <a:chExt cx="11683365" cy="6597650"/>
          </a:xfrm>
        </p:grpSpPr>
        <p:sp>
          <p:nvSpPr>
            <p:cNvPr id="3" name="object 3"/>
            <p:cNvSpPr/>
            <p:nvPr/>
          </p:nvSpPr>
          <p:spPr>
            <a:xfrm>
              <a:off x="5160264" y="1406652"/>
              <a:ext cx="6449568" cy="5020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0603" y="0"/>
              <a:ext cx="2467356" cy="1775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85888" y="80772"/>
              <a:ext cx="4123944" cy="1181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7409" y="3125597"/>
            <a:ext cx="400939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uk-UA" sz="1400" kern="0" spc="-20" dirty="0" smtClean="0">
                <a:latin typeface="Times New Roman" pitchFamily="18" charset="0"/>
                <a:cs typeface="Times New Roman" pitchFamily="18" charset="0"/>
              </a:rPr>
              <a:t>Праворуч знайдіть кнопку </a:t>
            </a:r>
            <a:r>
              <a:rPr lang="uk-UA" sz="1400" b="1" spc="-25" dirty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Переклади</a:t>
            </a:r>
            <a:r>
              <a:rPr lang="en-US" sz="1400" b="1" spc="-25" dirty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 (Translations)</a:t>
            </a:r>
            <a:r>
              <a:rPr lang="uk-UA" sz="1400" b="1" spc="-25" dirty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400" kern="0" spc="-20" dirty="0" smtClean="0">
                <a:latin typeface="Times New Roman" pitchFamily="18" charset="0"/>
                <a:cs typeface="Times New Roman" pitchFamily="18" charset="0"/>
              </a:rPr>
              <a:t> натисніть на олівець однією з мов, і сторінка автоматично змінить мову </a:t>
            </a:r>
            <a:endParaRPr lang="uk-UA" sz="1400" kern="0" spc="-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7410" y="4002202"/>
            <a:ext cx="411558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сторінка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зміниться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заповніть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ті самі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вибраною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Продовжте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приймаючи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2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Політику конфіденційності</a:t>
            </a:r>
            <a:r>
              <a:rPr lang="en-US" sz="1400" b="1" spc="-2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2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2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Подати на огляд </a:t>
            </a:r>
            <a:endParaRPr sz="1400" b="1" spc="-25" dirty="0">
              <a:solidFill>
                <a:srgbClr val="DD46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200" y="4953332"/>
            <a:ext cx="29883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Повторіть ті самі дії для третьої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мови 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65545" y="2191512"/>
            <a:ext cx="4611624" cy="2532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Группа 23"/>
          <p:cNvGrpSpPr/>
          <p:nvPr/>
        </p:nvGrpSpPr>
        <p:grpSpPr>
          <a:xfrm>
            <a:off x="351791" y="4038600"/>
            <a:ext cx="410209" cy="410209"/>
            <a:chOff x="501395" y="4017264"/>
            <a:chExt cx="410209" cy="410209"/>
          </a:xfrm>
        </p:grpSpPr>
        <p:sp>
          <p:nvSpPr>
            <p:cNvPr id="13" name="object 13"/>
            <p:cNvSpPr/>
            <p:nvPr/>
          </p:nvSpPr>
          <p:spPr>
            <a:xfrm>
              <a:off x="501395" y="4017264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204978" y="0"/>
                  </a:moveTo>
                  <a:lnTo>
                    <a:pt x="157977" y="5416"/>
                  </a:lnTo>
                  <a:lnTo>
                    <a:pt x="114833" y="20842"/>
                  </a:lnTo>
                  <a:lnTo>
                    <a:pt x="76774" y="45046"/>
                  </a:lnTo>
                  <a:lnTo>
                    <a:pt x="45030" y="76795"/>
                  </a:lnTo>
                  <a:lnTo>
                    <a:pt x="20833" y="114855"/>
                  </a:lnTo>
                  <a:lnTo>
                    <a:pt x="5413" y="157993"/>
                  </a:lnTo>
                  <a:lnTo>
                    <a:pt x="0" y="204978"/>
                  </a:lnTo>
                  <a:lnTo>
                    <a:pt x="5413" y="251962"/>
                  </a:lnTo>
                  <a:lnTo>
                    <a:pt x="20833" y="295100"/>
                  </a:lnTo>
                  <a:lnTo>
                    <a:pt x="45030" y="333160"/>
                  </a:lnTo>
                  <a:lnTo>
                    <a:pt x="76774" y="364909"/>
                  </a:lnTo>
                  <a:lnTo>
                    <a:pt x="114833" y="389113"/>
                  </a:lnTo>
                  <a:lnTo>
                    <a:pt x="157977" y="404539"/>
                  </a:lnTo>
                  <a:lnTo>
                    <a:pt x="204978" y="409956"/>
                  </a:lnTo>
                  <a:lnTo>
                    <a:pt x="251978" y="404539"/>
                  </a:lnTo>
                  <a:lnTo>
                    <a:pt x="295122" y="389113"/>
                  </a:lnTo>
                  <a:lnTo>
                    <a:pt x="333181" y="364909"/>
                  </a:lnTo>
                  <a:lnTo>
                    <a:pt x="364925" y="333160"/>
                  </a:lnTo>
                  <a:lnTo>
                    <a:pt x="389122" y="295100"/>
                  </a:lnTo>
                  <a:lnTo>
                    <a:pt x="404542" y="251962"/>
                  </a:lnTo>
                  <a:lnTo>
                    <a:pt x="409956" y="204978"/>
                  </a:lnTo>
                  <a:lnTo>
                    <a:pt x="404542" y="157993"/>
                  </a:lnTo>
                  <a:lnTo>
                    <a:pt x="389122" y="114855"/>
                  </a:lnTo>
                  <a:lnTo>
                    <a:pt x="364925" y="76795"/>
                  </a:lnTo>
                  <a:lnTo>
                    <a:pt x="333181" y="45046"/>
                  </a:lnTo>
                  <a:lnTo>
                    <a:pt x="295122" y="20842"/>
                  </a:lnTo>
                  <a:lnTo>
                    <a:pt x="251978" y="5416"/>
                  </a:lnTo>
                  <a:lnTo>
                    <a:pt x="204978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632256" y="4061586"/>
              <a:ext cx="1524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842948" y="3207715"/>
            <a:ext cx="2322575" cy="1586484"/>
            <a:chOff x="9869424" y="3118104"/>
            <a:chExt cx="2322575" cy="1586484"/>
          </a:xfrm>
        </p:grpSpPr>
        <p:sp>
          <p:nvSpPr>
            <p:cNvPr id="16" name="object 16"/>
            <p:cNvSpPr/>
            <p:nvPr/>
          </p:nvSpPr>
          <p:spPr>
            <a:xfrm>
              <a:off x="9869424" y="3118104"/>
              <a:ext cx="2249424" cy="10789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09831" y="3962400"/>
              <a:ext cx="582168" cy="7421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9642" y="1450593"/>
            <a:ext cx="4277157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ВВЕДЕННЯ ДАНИХ ІНШИМИ МОВАМИ 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 заповнили, зберегли та надіслали інформацію для перевірки лише однією мовою. Якщо ви хочете бути доступним для носіїв інших мов, доступних на платформі, виконайте наведені нижче дії.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51791" y="3158871"/>
            <a:ext cx="410209" cy="408940"/>
            <a:chOff x="467181" y="3158871"/>
            <a:chExt cx="410209" cy="408940"/>
          </a:xfrm>
        </p:grpSpPr>
        <p:sp>
          <p:nvSpPr>
            <p:cNvPr id="21" name="object 11"/>
            <p:cNvSpPr/>
            <p:nvPr/>
          </p:nvSpPr>
          <p:spPr>
            <a:xfrm>
              <a:off x="467181" y="3158871"/>
              <a:ext cx="410209" cy="408940"/>
            </a:xfrm>
            <a:custGeom>
              <a:avLst/>
              <a:gdLst/>
              <a:ahLst/>
              <a:cxnLst/>
              <a:rect l="l" t="t" r="r" b="b"/>
              <a:pathLst>
                <a:path w="410209" h="408939">
                  <a:moveTo>
                    <a:pt x="204978" y="0"/>
                  </a:moveTo>
                  <a:lnTo>
                    <a:pt x="157977" y="5393"/>
                  </a:lnTo>
                  <a:lnTo>
                    <a:pt x="114833" y="20758"/>
                  </a:lnTo>
                  <a:lnTo>
                    <a:pt x="76774" y="44866"/>
                  </a:lnTo>
                  <a:lnTo>
                    <a:pt x="45030" y="76493"/>
                  </a:lnTo>
                  <a:lnTo>
                    <a:pt x="20833" y="114411"/>
                  </a:lnTo>
                  <a:lnTo>
                    <a:pt x="5413" y="157394"/>
                  </a:lnTo>
                  <a:lnTo>
                    <a:pt x="0" y="204215"/>
                  </a:lnTo>
                  <a:lnTo>
                    <a:pt x="5413" y="251037"/>
                  </a:lnTo>
                  <a:lnTo>
                    <a:pt x="20833" y="294020"/>
                  </a:lnTo>
                  <a:lnTo>
                    <a:pt x="45030" y="331938"/>
                  </a:lnTo>
                  <a:lnTo>
                    <a:pt x="76774" y="363565"/>
                  </a:lnTo>
                  <a:lnTo>
                    <a:pt x="114833" y="387673"/>
                  </a:lnTo>
                  <a:lnTo>
                    <a:pt x="157977" y="403038"/>
                  </a:lnTo>
                  <a:lnTo>
                    <a:pt x="204978" y="408431"/>
                  </a:lnTo>
                  <a:lnTo>
                    <a:pt x="251978" y="403038"/>
                  </a:lnTo>
                  <a:lnTo>
                    <a:pt x="295122" y="387673"/>
                  </a:lnTo>
                  <a:lnTo>
                    <a:pt x="333181" y="363565"/>
                  </a:lnTo>
                  <a:lnTo>
                    <a:pt x="364925" y="331938"/>
                  </a:lnTo>
                  <a:lnTo>
                    <a:pt x="389122" y="294020"/>
                  </a:lnTo>
                  <a:lnTo>
                    <a:pt x="404542" y="251037"/>
                  </a:lnTo>
                  <a:lnTo>
                    <a:pt x="409956" y="204215"/>
                  </a:lnTo>
                  <a:lnTo>
                    <a:pt x="404542" y="157394"/>
                  </a:lnTo>
                  <a:lnTo>
                    <a:pt x="389122" y="114411"/>
                  </a:lnTo>
                  <a:lnTo>
                    <a:pt x="364925" y="76493"/>
                  </a:lnTo>
                  <a:lnTo>
                    <a:pt x="333181" y="44866"/>
                  </a:lnTo>
                  <a:lnTo>
                    <a:pt x="295122" y="20758"/>
                  </a:lnTo>
                  <a:lnTo>
                    <a:pt x="251978" y="5393"/>
                  </a:lnTo>
                  <a:lnTo>
                    <a:pt x="204978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2"/>
            <p:cNvSpPr txBox="1"/>
            <p:nvPr/>
          </p:nvSpPr>
          <p:spPr>
            <a:xfrm>
              <a:off x="598919" y="3207715"/>
              <a:ext cx="1174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80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1791" y="4876800"/>
            <a:ext cx="410209" cy="410209"/>
            <a:chOff x="891586" y="5475706"/>
            <a:chExt cx="410209" cy="410209"/>
          </a:xfrm>
        </p:grpSpPr>
        <p:sp>
          <p:nvSpPr>
            <p:cNvPr id="25" name="object 18"/>
            <p:cNvSpPr/>
            <p:nvPr/>
          </p:nvSpPr>
          <p:spPr>
            <a:xfrm>
              <a:off x="891586" y="5475706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204978" y="0"/>
                  </a:moveTo>
                  <a:lnTo>
                    <a:pt x="157977" y="5416"/>
                  </a:lnTo>
                  <a:lnTo>
                    <a:pt x="114833" y="20842"/>
                  </a:lnTo>
                  <a:lnTo>
                    <a:pt x="76774" y="45046"/>
                  </a:lnTo>
                  <a:lnTo>
                    <a:pt x="45030" y="76795"/>
                  </a:lnTo>
                  <a:lnTo>
                    <a:pt x="20833" y="114855"/>
                  </a:lnTo>
                  <a:lnTo>
                    <a:pt x="5413" y="157993"/>
                  </a:lnTo>
                  <a:lnTo>
                    <a:pt x="0" y="204977"/>
                  </a:lnTo>
                  <a:lnTo>
                    <a:pt x="5413" y="251962"/>
                  </a:lnTo>
                  <a:lnTo>
                    <a:pt x="20833" y="295100"/>
                  </a:lnTo>
                  <a:lnTo>
                    <a:pt x="45030" y="333160"/>
                  </a:lnTo>
                  <a:lnTo>
                    <a:pt x="76774" y="364909"/>
                  </a:lnTo>
                  <a:lnTo>
                    <a:pt x="114833" y="389113"/>
                  </a:lnTo>
                  <a:lnTo>
                    <a:pt x="157977" y="404539"/>
                  </a:lnTo>
                  <a:lnTo>
                    <a:pt x="204978" y="409955"/>
                  </a:lnTo>
                  <a:lnTo>
                    <a:pt x="251978" y="404539"/>
                  </a:lnTo>
                  <a:lnTo>
                    <a:pt x="295122" y="389113"/>
                  </a:lnTo>
                  <a:lnTo>
                    <a:pt x="333181" y="364909"/>
                  </a:lnTo>
                  <a:lnTo>
                    <a:pt x="364925" y="333160"/>
                  </a:lnTo>
                  <a:lnTo>
                    <a:pt x="389122" y="295100"/>
                  </a:lnTo>
                  <a:lnTo>
                    <a:pt x="404542" y="251962"/>
                  </a:lnTo>
                  <a:lnTo>
                    <a:pt x="409956" y="204977"/>
                  </a:lnTo>
                  <a:lnTo>
                    <a:pt x="404542" y="157993"/>
                  </a:lnTo>
                  <a:lnTo>
                    <a:pt x="389122" y="114855"/>
                  </a:lnTo>
                  <a:lnTo>
                    <a:pt x="364925" y="76795"/>
                  </a:lnTo>
                  <a:lnTo>
                    <a:pt x="333181" y="45046"/>
                  </a:lnTo>
                  <a:lnTo>
                    <a:pt x="295122" y="20842"/>
                  </a:lnTo>
                  <a:lnTo>
                    <a:pt x="251978" y="5416"/>
                  </a:lnTo>
                  <a:lnTo>
                    <a:pt x="204978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9"/>
            <p:cNvSpPr txBox="1"/>
            <p:nvPr/>
          </p:nvSpPr>
          <p:spPr>
            <a:xfrm>
              <a:off x="1014960" y="5530470"/>
              <a:ext cx="153035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sz="18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40" y="0"/>
            <a:ext cx="11365991" cy="6426708"/>
            <a:chOff x="243840" y="0"/>
            <a:chExt cx="11365991" cy="6426708"/>
          </a:xfrm>
        </p:grpSpPr>
        <p:sp>
          <p:nvSpPr>
            <p:cNvPr id="3" name="object 3"/>
            <p:cNvSpPr/>
            <p:nvPr/>
          </p:nvSpPr>
          <p:spPr>
            <a:xfrm>
              <a:off x="5160263" y="1406652"/>
              <a:ext cx="6449568" cy="5020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40" y="0"/>
              <a:ext cx="2467356" cy="1775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85887" y="80772"/>
              <a:ext cx="4123944" cy="1181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173339" y="3662553"/>
            <a:ext cx="568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448" y="1420748"/>
            <a:ext cx="4165600" cy="1176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algn="just">
              <a:lnSpc>
                <a:spcPct val="100000"/>
              </a:lnSpc>
              <a:spcBef>
                <a:spcPts val="95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ЗАПЛА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УЙТЕ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ВАШІ ЗУСТРІЧІ В2В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5400" algn="just">
              <a:lnSpc>
                <a:spcPct val="100000"/>
              </a:lnSpc>
              <a:spcBef>
                <a:spcPts val="95"/>
              </a:spcBef>
            </a:pPr>
            <a:endParaRPr lang="en-US" sz="1600" b="1" spc="-3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5400" algn="just">
              <a:lnSpc>
                <a:spcPct val="100000"/>
              </a:lnSpc>
              <a:spcBef>
                <a:spcPts val="95"/>
              </a:spcBef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Планування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B2B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зустрічей буде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можливим з дати відкриття зони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B2B,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дати, оголошеної організаторами (див. На платформі, у розділі - Про виставку). 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33400" y="3628391"/>
            <a:ext cx="408940" cy="410209"/>
            <a:chOff x="608076" y="3793235"/>
            <a:chExt cx="408940" cy="410209"/>
          </a:xfrm>
        </p:grpSpPr>
        <p:sp>
          <p:nvSpPr>
            <p:cNvPr id="14" name="object 14"/>
            <p:cNvSpPr/>
            <p:nvPr/>
          </p:nvSpPr>
          <p:spPr>
            <a:xfrm>
              <a:off x="608076" y="3793235"/>
              <a:ext cx="408940" cy="410209"/>
            </a:xfrm>
            <a:custGeom>
              <a:avLst/>
              <a:gdLst/>
              <a:ahLst/>
              <a:cxnLst/>
              <a:rect l="l" t="t" r="r" b="b"/>
              <a:pathLst>
                <a:path w="408940" h="410210">
                  <a:moveTo>
                    <a:pt x="204215" y="0"/>
                  </a:moveTo>
                  <a:lnTo>
                    <a:pt x="157390" y="5416"/>
                  </a:lnTo>
                  <a:lnTo>
                    <a:pt x="114405" y="20842"/>
                  </a:lnTo>
                  <a:lnTo>
                    <a:pt x="76487" y="45046"/>
                  </a:lnTo>
                  <a:lnTo>
                    <a:pt x="44862" y="76795"/>
                  </a:lnTo>
                  <a:lnTo>
                    <a:pt x="20756" y="114855"/>
                  </a:lnTo>
                  <a:lnTo>
                    <a:pt x="5393" y="157993"/>
                  </a:lnTo>
                  <a:lnTo>
                    <a:pt x="0" y="204977"/>
                  </a:lnTo>
                  <a:lnTo>
                    <a:pt x="5393" y="251962"/>
                  </a:lnTo>
                  <a:lnTo>
                    <a:pt x="20756" y="295100"/>
                  </a:lnTo>
                  <a:lnTo>
                    <a:pt x="44862" y="333160"/>
                  </a:lnTo>
                  <a:lnTo>
                    <a:pt x="76487" y="364909"/>
                  </a:lnTo>
                  <a:lnTo>
                    <a:pt x="114405" y="389113"/>
                  </a:lnTo>
                  <a:lnTo>
                    <a:pt x="157390" y="404539"/>
                  </a:lnTo>
                  <a:lnTo>
                    <a:pt x="204215" y="409956"/>
                  </a:lnTo>
                  <a:lnTo>
                    <a:pt x="251041" y="404539"/>
                  </a:lnTo>
                  <a:lnTo>
                    <a:pt x="294026" y="389113"/>
                  </a:lnTo>
                  <a:lnTo>
                    <a:pt x="331944" y="364909"/>
                  </a:lnTo>
                  <a:lnTo>
                    <a:pt x="363569" y="333160"/>
                  </a:lnTo>
                  <a:lnTo>
                    <a:pt x="387675" y="295100"/>
                  </a:lnTo>
                  <a:lnTo>
                    <a:pt x="403038" y="251962"/>
                  </a:lnTo>
                  <a:lnTo>
                    <a:pt x="408432" y="204977"/>
                  </a:lnTo>
                  <a:lnTo>
                    <a:pt x="403038" y="157993"/>
                  </a:lnTo>
                  <a:lnTo>
                    <a:pt x="387675" y="114855"/>
                  </a:lnTo>
                  <a:lnTo>
                    <a:pt x="363569" y="76795"/>
                  </a:lnTo>
                  <a:lnTo>
                    <a:pt x="331944" y="45046"/>
                  </a:lnTo>
                  <a:lnTo>
                    <a:pt x="294026" y="20842"/>
                  </a:lnTo>
                  <a:lnTo>
                    <a:pt x="251041" y="5416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738327" y="3837558"/>
              <a:ext cx="1524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endParaRPr sz="1800">
                <a:latin typeface="Arial"/>
                <a:cs typeface="Arial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5230" y="2886661"/>
            <a:ext cx="30631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Клікніть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&gt; кнопка</a:t>
            </a:r>
            <a:r>
              <a:rPr lang="uk-UA" sz="1400" b="1" spc="-75" dirty="0" smtClean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 конференц-зали </a:t>
            </a:r>
            <a:endParaRPr sz="1400" b="1" spc="-75" dirty="0">
              <a:solidFill>
                <a:srgbClr val="DD46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0600" y="3657600"/>
            <a:ext cx="366280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Виберіть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між &gt; </a:t>
            </a:r>
            <a:r>
              <a:rPr lang="ru-RU" sz="1400" b="1" spc="-75" dirty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Бізнес-програма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або &gt; </a:t>
            </a:r>
            <a:r>
              <a:rPr lang="ru-RU" sz="1400" b="1" spc="-60" dirty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B2B-зона </a:t>
            </a:r>
            <a:endParaRPr lang="uk-UA" sz="1400" b="1" spc="-60" dirty="0">
              <a:solidFill>
                <a:srgbClr val="DD46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29135" y="4419600"/>
            <a:ext cx="410209" cy="410209"/>
            <a:chOff x="529135" y="4648200"/>
            <a:chExt cx="410209" cy="410209"/>
          </a:xfrm>
        </p:grpSpPr>
        <p:sp>
          <p:nvSpPr>
            <p:cNvPr id="18" name="object 18"/>
            <p:cNvSpPr/>
            <p:nvPr/>
          </p:nvSpPr>
          <p:spPr>
            <a:xfrm>
              <a:off x="529135" y="4648200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204978" y="0"/>
                  </a:moveTo>
                  <a:lnTo>
                    <a:pt x="157977" y="5416"/>
                  </a:lnTo>
                  <a:lnTo>
                    <a:pt x="114833" y="20842"/>
                  </a:lnTo>
                  <a:lnTo>
                    <a:pt x="76774" y="45046"/>
                  </a:lnTo>
                  <a:lnTo>
                    <a:pt x="45030" y="76795"/>
                  </a:lnTo>
                  <a:lnTo>
                    <a:pt x="20833" y="114855"/>
                  </a:lnTo>
                  <a:lnTo>
                    <a:pt x="5413" y="157993"/>
                  </a:lnTo>
                  <a:lnTo>
                    <a:pt x="0" y="204977"/>
                  </a:lnTo>
                  <a:lnTo>
                    <a:pt x="5413" y="251962"/>
                  </a:lnTo>
                  <a:lnTo>
                    <a:pt x="20833" y="295100"/>
                  </a:lnTo>
                  <a:lnTo>
                    <a:pt x="45030" y="333160"/>
                  </a:lnTo>
                  <a:lnTo>
                    <a:pt x="76774" y="364909"/>
                  </a:lnTo>
                  <a:lnTo>
                    <a:pt x="114833" y="389113"/>
                  </a:lnTo>
                  <a:lnTo>
                    <a:pt x="157977" y="404539"/>
                  </a:lnTo>
                  <a:lnTo>
                    <a:pt x="204978" y="409956"/>
                  </a:lnTo>
                  <a:lnTo>
                    <a:pt x="251978" y="404539"/>
                  </a:lnTo>
                  <a:lnTo>
                    <a:pt x="295122" y="389113"/>
                  </a:lnTo>
                  <a:lnTo>
                    <a:pt x="333181" y="364909"/>
                  </a:lnTo>
                  <a:lnTo>
                    <a:pt x="364925" y="333160"/>
                  </a:lnTo>
                  <a:lnTo>
                    <a:pt x="389122" y="295100"/>
                  </a:lnTo>
                  <a:lnTo>
                    <a:pt x="404542" y="251962"/>
                  </a:lnTo>
                  <a:lnTo>
                    <a:pt x="409956" y="204977"/>
                  </a:lnTo>
                  <a:lnTo>
                    <a:pt x="404542" y="157993"/>
                  </a:lnTo>
                  <a:lnTo>
                    <a:pt x="389122" y="114855"/>
                  </a:lnTo>
                  <a:lnTo>
                    <a:pt x="364925" y="76795"/>
                  </a:lnTo>
                  <a:lnTo>
                    <a:pt x="333181" y="45046"/>
                  </a:lnTo>
                  <a:lnTo>
                    <a:pt x="295122" y="20842"/>
                  </a:lnTo>
                  <a:lnTo>
                    <a:pt x="251978" y="5416"/>
                  </a:lnTo>
                  <a:lnTo>
                    <a:pt x="204978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60300" y="4698649"/>
              <a:ext cx="1524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83285" y="4358030"/>
            <a:ext cx="36512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ru-RU" sz="1400" b="1" spc="-75" dirty="0">
                <a:solidFill>
                  <a:srgbClr val="DD462E"/>
                </a:solidFill>
                <a:latin typeface="Times New Roman" pitchFamily="18" charset="0"/>
                <a:cs typeface="Times New Roman" pitchFamily="18" charset="0"/>
              </a:rPr>
              <a:t>Бізнес-програма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sz="1300" spc="25" dirty="0" smtClean="0">
                <a:latin typeface="Arial Black"/>
                <a:cs typeface="Arial Black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робіть нотатки до тих подій, які ви дійсно хочете відвідати. Рекомендація: перейдіть за посиланням на подію за 10 хвилин до часу початку.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11"/>
          <p:cNvSpPr/>
          <p:nvPr/>
        </p:nvSpPr>
        <p:spPr>
          <a:xfrm>
            <a:off x="524080" y="2815996"/>
            <a:ext cx="410209" cy="410209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204978" y="0"/>
                </a:moveTo>
                <a:lnTo>
                  <a:pt x="157977" y="5416"/>
                </a:lnTo>
                <a:lnTo>
                  <a:pt x="114833" y="20842"/>
                </a:lnTo>
                <a:lnTo>
                  <a:pt x="76774" y="45046"/>
                </a:lnTo>
                <a:lnTo>
                  <a:pt x="45030" y="76795"/>
                </a:lnTo>
                <a:lnTo>
                  <a:pt x="20833" y="114855"/>
                </a:lnTo>
                <a:lnTo>
                  <a:pt x="5413" y="157993"/>
                </a:lnTo>
                <a:lnTo>
                  <a:pt x="0" y="204977"/>
                </a:lnTo>
                <a:lnTo>
                  <a:pt x="5413" y="251962"/>
                </a:lnTo>
                <a:lnTo>
                  <a:pt x="20833" y="295100"/>
                </a:lnTo>
                <a:lnTo>
                  <a:pt x="45030" y="333160"/>
                </a:lnTo>
                <a:lnTo>
                  <a:pt x="76774" y="364909"/>
                </a:lnTo>
                <a:lnTo>
                  <a:pt x="114833" y="389113"/>
                </a:lnTo>
                <a:lnTo>
                  <a:pt x="157977" y="404539"/>
                </a:lnTo>
                <a:lnTo>
                  <a:pt x="204978" y="409955"/>
                </a:lnTo>
                <a:lnTo>
                  <a:pt x="251978" y="404539"/>
                </a:lnTo>
                <a:lnTo>
                  <a:pt x="295122" y="389113"/>
                </a:lnTo>
                <a:lnTo>
                  <a:pt x="333181" y="364909"/>
                </a:lnTo>
                <a:lnTo>
                  <a:pt x="364925" y="333160"/>
                </a:lnTo>
                <a:lnTo>
                  <a:pt x="389122" y="295100"/>
                </a:lnTo>
                <a:lnTo>
                  <a:pt x="404542" y="251962"/>
                </a:lnTo>
                <a:lnTo>
                  <a:pt x="409956" y="204977"/>
                </a:lnTo>
                <a:lnTo>
                  <a:pt x="404542" y="157993"/>
                </a:lnTo>
                <a:lnTo>
                  <a:pt x="389122" y="114855"/>
                </a:lnTo>
                <a:lnTo>
                  <a:pt x="364925" y="76795"/>
                </a:lnTo>
                <a:lnTo>
                  <a:pt x="333181" y="45046"/>
                </a:lnTo>
                <a:lnTo>
                  <a:pt x="295122" y="20842"/>
                </a:lnTo>
                <a:lnTo>
                  <a:pt x="251978" y="5416"/>
                </a:lnTo>
                <a:lnTo>
                  <a:pt x="204978" y="0"/>
                </a:lnTo>
                <a:close/>
              </a:path>
            </a:pathLst>
          </a:custGeom>
          <a:solidFill>
            <a:srgbClr val="D24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3"/>
          <p:cNvSpPr txBox="1"/>
          <p:nvPr/>
        </p:nvSpPr>
        <p:spPr>
          <a:xfrm>
            <a:off x="659590" y="2855975"/>
            <a:ext cx="117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8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6526" r="3276" b="17548"/>
          <a:stretch/>
        </p:blipFill>
        <p:spPr bwMode="auto">
          <a:xfrm>
            <a:off x="5943600" y="2133600"/>
            <a:ext cx="4724400" cy="2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трелка влево 25"/>
          <p:cNvSpPr/>
          <p:nvPr/>
        </p:nvSpPr>
        <p:spPr>
          <a:xfrm rot="1781576">
            <a:off x="6211497" y="3965437"/>
            <a:ext cx="256974" cy="226781"/>
          </a:xfrm>
          <a:prstGeom prst="leftArrow">
            <a:avLst/>
          </a:prstGeom>
          <a:solidFill>
            <a:schemeClr val="bg1"/>
          </a:solidFill>
          <a:ln>
            <a:solidFill>
              <a:schemeClr val="tx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689</Words>
  <Application>Microsoft Office PowerPoint</Application>
  <PresentationFormat>Произвольный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Зайдіть на портал  www.virtual-fairs.md</vt:lpstr>
      <vt:lpstr>Презентация PowerPoint</vt:lpstr>
      <vt:lpstr>Презентация PowerPoint</vt:lpstr>
      <vt:lpstr>ЯК ДІЯТИ ПІСЛЯ РЕЄСТРАЦІЇ?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Більше питань про віртуальні ярмарки Молдови?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Virtual Fairs of Moldova</dc:title>
  <dc:creator>Diana Lungu</dc:creator>
  <cp:lastModifiedBy>Татьяна В. Власенко</cp:lastModifiedBy>
  <cp:revision>12</cp:revision>
  <dcterms:created xsi:type="dcterms:W3CDTF">2021-05-26T07:22:20Z</dcterms:created>
  <dcterms:modified xsi:type="dcterms:W3CDTF">2021-05-26T09:46:41Z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2021-05-26T00:00:00Z</vt:filetime>
  </property>
</Properties>
</file>